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95DD760-3E30-47A4-A468-702A297085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350D27A0-A852-4BCC-98DB-43EDB54E4A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9D95918-0A58-40CA-8C69-135E99F32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E741-9A31-4D44-ABEF-732D329424B9}" type="datetimeFigureOut">
              <a:rPr lang="pl-PL" smtClean="0"/>
              <a:t>2018-10-31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5A16473-8941-4556-8BFF-DC62F3307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89DE70F-E9F2-4A54-969E-1592C2ED3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93267-407B-4823-96DC-D351AFB3BD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97420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1B026B0-C439-4FCF-82D5-A451F7CB1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1B418629-0AB1-4569-833C-F95FD1A6A3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11525DC-458C-4E85-BDC8-3C0447696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E741-9A31-4D44-ABEF-732D329424B9}" type="datetimeFigureOut">
              <a:rPr lang="pl-PL" smtClean="0"/>
              <a:t>2018-10-31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666BFAE-9407-4335-AD2F-B5205EBDA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B4A1BEF-CC65-48C2-9E31-A1402771B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93267-407B-4823-96DC-D351AFB3BD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01474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BA27BC5F-D877-4080-9EE4-463EE13673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5A03AFA9-C915-4CE5-AC13-A255B173DC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606F5EE-07DC-4D12-AD04-1051B7AD4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E741-9A31-4D44-ABEF-732D329424B9}" type="datetimeFigureOut">
              <a:rPr lang="pl-PL" smtClean="0"/>
              <a:t>2018-10-31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F6846E7-28BB-4690-A05E-E28CC52ED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DE8E06C-75EE-4512-A13B-AFBFA8840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93267-407B-4823-96DC-D351AFB3BD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2645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4287AB9-A0F3-43D1-A2E7-5DEB7E50F6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BE202C9-2A7E-447C-B606-6374B4F180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2F0F0A3-2C4D-4166-970C-0DA03AD17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E741-9A31-4D44-ABEF-732D329424B9}" type="datetimeFigureOut">
              <a:rPr lang="pl-PL" smtClean="0"/>
              <a:t>2018-10-31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084943B-24A7-4AF6-A3A2-F2741D009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98EE4BE-C1CD-4E66-A26D-074DEBF6B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93267-407B-4823-96DC-D351AFB3BD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0132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618DDB3-8689-405D-9A00-600570E5C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A789F0B-3464-4982-9983-257DD5BF7A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5030BFA-74BD-4C21-B9C3-1981A4A8D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E741-9A31-4D44-ABEF-732D329424B9}" type="datetimeFigureOut">
              <a:rPr lang="pl-PL" smtClean="0"/>
              <a:t>2018-10-31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DF2267F-3963-45FB-B588-7C7086D51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58D79D4-52C9-4635-8849-F3F7A5D58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93267-407B-4823-96DC-D351AFB3BD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67611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C2EC8E-0A6B-48FE-874E-F7357F6B7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335D069-DDAA-43C4-9A16-5C04BC9DC8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3680E10C-5AFF-426D-86B7-ADADB96FC6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DF3A373D-6A16-40CC-B81D-C04B0928F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E741-9A31-4D44-ABEF-732D329424B9}" type="datetimeFigureOut">
              <a:rPr lang="pl-PL" smtClean="0"/>
              <a:t>2018-10-31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AF808AF1-E7A1-4AA3-B659-086CB66F2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D7B2946D-87DC-46EF-9099-CF2E5AC66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93267-407B-4823-96DC-D351AFB3BD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92428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4740256-8262-4302-89B5-8908F7016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46F03FF9-8B98-4978-9854-C6BFB7AA1C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1584FCF-9704-45A0-82D4-73E3D66FE5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BF9E6502-0CAE-4A5A-A240-E3E0E5FF0B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31A83600-0086-48A4-AB85-B8F5CC9FEE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678D5371-2CE3-4284-A564-2FC48D437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E741-9A31-4D44-ABEF-732D329424B9}" type="datetimeFigureOut">
              <a:rPr lang="pl-PL" smtClean="0"/>
              <a:t>2018-10-31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5132DFC7-8126-4596-A42B-D907057A7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B02DB0C7-6C18-4681-A93B-23970D8D7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93267-407B-4823-96DC-D351AFB3BD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62778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B57EFE9-BE6B-495B-8473-56BD10016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709EF0FF-D15E-413B-B02A-9BD9EE0CD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E741-9A31-4D44-ABEF-732D329424B9}" type="datetimeFigureOut">
              <a:rPr lang="pl-PL" smtClean="0"/>
              <a:t>2018-10-31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CBC4E97F-347D-42AA-AD0E-8EB3C0318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8C2D81CF-63F3-4B6E-830B-7DB3B218D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93267-407B-4823-96DC-D351AFB3BD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3037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F97DF0EF-7FD8-4C51-884A-3B4848DC2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E741-9A31-4D44-ABEF-732D329424B9}" type="datetimeFigureOut">
              <a:rPr lang="pl-PL" smtClean="0"/>
              <a:t>2018-10-31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7471A4F8-BFD7-428F-8F00-2A77ECD1A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45CB7FD-83A1-4DF3-AD65-98D13CF46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93267-407B-4823-96DC-D351AFB3BD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1479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EC83E47-D57B-4E9F-84F2-1942236F3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7690FF3-B388-4559-AAE8-EC07255504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ABE69435-36AF-4BDD-9C94-BC0F641D47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517D5EDA-BCA5-430D-BB33-6165B94F2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E741-9A31-4D44-ABEF-732D329424B9}" type="datetimeFigureOut">
              <a:rPr lang="pl-PL" smtClean="0"/>
              <a:t>2018-10-31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27F5DD65-D4A4-499D-AADE-452E9CBBC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A02EE60D-27FE-49AD-805F-DB36A55EC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93267-407B-4823-96DC-D351AFB3BD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70731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BF68798-C328-4083-91ED-20A7A7552F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3C3CD876-C528-42FF-9A39-7567C6E1C8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AC55C186-30DF-4B4D-B74D-62E80628E6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0CF8E375-F50B-4702-AE00-1A6451FD4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E741-9A31-4D44-ABEF-732D329424B9}" type="datetimeFigureOut">
              <a:rPr lang="pl-PL" smtClean="0"/>
              <a:t>2018-10-31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93D6DBE8-41AE-439A-A7BE-F4339C03B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C8CACCDD-336F-4CC1-B961-81A960213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93267-407B-4823-96DC-D351AFB3BD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63695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E2054582-9C81-4874-BE9A-BC60A25CA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F7283B5-C833-46BE-BA12-A3D5196C9D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BF5C956-876A-46AA-9D00-BBF55BCBEF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DE741-9A31-4D44-ABEF-732D329424B9}" type="datetimeFigureOut">
              <a:rPr lang="pl-PL" smtClean="0"/>
              <a:t>2018-10-31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9844B76-35F6-40C9-9C5B-F54A946E41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1CA6B91-7C7C-4EC5-AAF8-DEEAC356B2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893267-407B-4823-96DC-D351AFB3BD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52223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7F492140-E19E-4E34-A2B4-40B18A8F38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5368" y="2043663"/>
            <a:ext cx="6105194" cy="2031055"/>
          </a:xfrm>
        </p:spPr>
        <p:txBody>
          <a:bodyPr>
            <a:normAutofit fontScale="90000"/>
          </a:bodyPr>
          <a:lstStyle/>
          <a:p>
            <a:r>
              <a:rPr lang="pl-PL" dirty="0">
                <a:solidFill>
                  <a:srgbClr val="FFFFFF"/>
                </a:solidFill>
              </a:rPr>
              <a:t>Power Query </a:t>
            </a:r>
            <a:br>
              <a:rPr lang="pl-PL" dirty="0">
                <a:solidFill>
                  <a:srgbClr val="FFFFFF"/>
                </a:solidFill>
              </a:rPr>
            </a:br>
            <a:r>
              <a:rPr lang="pl-PL" dirty="0">
                <a:solidFill>
                  <a:srgbClr val="FFFFFF"/>
                </a:solidFill>
              </a:rPr>
              <a:t>vs </a:t>
            </a:r>
            <a:br>
              <a:rPr lang="pl-PL" dirty="0">
                <a:solidFill>
                  <a:srgbClr val="FFFFFF"/>
                </a:solidFill>
              </a:rPr>
            </a:br>
            <a:r>
              <a:rPr lang="pl-PL" dirty="0">
                <a:solidFill>
                  <a:srgbClr val="FFFFFF"/>
                </a:solidFill>
              </a:rPr>
              <a:t>Tableau </a:t>
            </a:r>
            <a:r>
              <a:rPr lang="pl-PL" dirty="0" err="1">
                <a:solidFill>
                  <a:srgbClr val="FFFFFF"/>
                </a:solidFill>
              </a:rPr>
              <a:t>Prep</a:t>
            </a:r>
            <a:endParaRPr lang="pl-PL" dirty="0">
              <a:solidFill>
                <a:srgbClr val="FFFFFF"/>
              </a:solidFill>
            </a:endParaRP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D2F6D677-53C3-4512-BA60-5E5B274FF3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5368" y="4074718"/>
            <a:ext cx="6105194" cy="682079"/>
          </a:xfrm>
        </p:spPr>
        <p:txBody>
          <a:bodyPr>
            <a:normAutofit/>
          </a:bodyPr>
          <a:lstStyle/>
          <a:p>
            <a:r>
              <a:rPr lang="pl-PL">
                <a:solidFill>
                  <a:srgbClr val="FFFFFF"/>
                </a:solidFill>
              </a:rPr>
              <a:t>#21 Data Viz &amp; BI Meetup</a:t>
            </a:r>
          </a:p>
        </p:txBody>
      </p:sp>
    </p:spTree>
    <p:extLst>
      <p:ext uri="{BB962C8B-B14F-4D97-AF65-F5344CB8AC3E}">
        <p14:creationId xmlns:p14="http://schemas.microsoft.com/office/powerpoint/2010/main" val="807436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8E735A13-9E06-469B-9B0A-C3A704F377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4262341"/>
              </p:ext>
            </p:extLst>
          </p:nvPr>
        </p:nvGraphicFramePr>
        <p:xfrm>
          <a:off x="133349" y="162462"/>
          <a:ext cx="11687175" cy="6712354"/>
        </p:xfrm>
        <a:graphic>
          <a:graphicData uri="http://schemas.openxmlformats.org/drawingml/2006/table">
            <a:tbl>
              <a:tblPr/>
              <a:tblGrid>
                <a:gridCol w="2641968">
                  <a:extLst>
                    <a:ext uri="{9D8B030D-6E8A-4147-A177-3AD203B41FA5}">
                      <a16:colId xmlns:a16="http://schemas.microsoft.com/office/drawing/2014/main" val="3418073097"/>
                    </a:ext>
                  </a:extLst>
                </a:gridCol>
                <a:gridCol w="5149482">
                  <a:extLst>
                    <a:ext uri="{9D8B030D-6E8A-4147-A177-3AD203B41FA5}">
                      <a16:colId xmlns:a16="http://schemas.microsoft.com/office/drawing/2014/main" val="715426578"/>
                    </a:ext>
                  </a:extLst>
                </a:gridCol>
                <a:gridCol w="3895725">
                  <a:extLst>
                    <a:ext uri="{9D8B030D-6E8A-4147-A177-3AD203B41FA5}">
                      <a16:colId xmlns:a16="http://schemas.microsoft.com/office/drawing/2014/main" val="2238373757"/>
                    </a:ext>
                  </a:extLst>
                </a:gridCol>
              </a:tblGrid>
              <a:tr h="388601">
                <a:tc>
                  <a:txBody>
                    <a:bodyPr/>
                    <a:lstStyle/>
                    <a:p>
                      <a:r>
                        <a:rPr lang="pl-PL" sz="2000" b="1" dirty="0">
                          <a:effectLst/>
                        </a:rPr>
                        <a:t>Kryteria</a:t>
                      </a:r>
                      <a:endParaRPr lang="pl-PL" sz="2000" dirty="0">
                        <a:effectLst/>
                      </a:endParaRPr>
                    </a:p>
                  </a:txBody>
                  <a:tcPr marL="19376" marR="19376" marT="16608" marB="1660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>
                          <a:effectLst/>
                        </a:rPr>
                        <a:t>Power Query</a:t>
                      </a:r>
                      <a:endParaRPr lang="pl-PL" sz="2000" dirty="0">
                        <a:effectLst/>
                      </a:endParaRPr>
                    </a:p>
                  </a:txBody>
                  <a:tcPr marL="19376" marR="19376" marT="16608" marB="1660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>
                          <a:effectLst/>
                        </a:rPr>
                        <a:t>Tableau </a:t>
                      </a:r>
                      <a:r>
                        <a:rPr lang="pl-PL" sz="2000" b="1" dirty="0" err="1">
                          <a:effectLst/>
                        </a:rPr>
                        <a:t>Prep</a:t>
                      </a:r>
                      <a:endParaRPr lang="pl-PL" sz="2000" dirty="0">
                        <a:effectLst/>
                      </a:endParaRPr>
                    </a:p>
                  </a:txBody>
                  <a:tcPr marL="19376" marR="19376" marT="16608" marB="1660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6007746"/>
                  </a:ext>
                </a:extLst>
              </a:tr>
              <a:tr h="505434">
                <a:tc>
                  <a:txBody>
                    <a:bodyPr/>
                    <a:lstStyle/>
                    <a:p>
                      <a:r>
                        <a:rPr lang="pl-PL" sz="2000" b="1" dirty="0">
                          <a:effectLst/>
                        </a:rPr>
                        <a:t>Wiek w latach</a:t>
                      </a:r>
                    </a:p>
                  </a:txBody>
                  <a:tcPr marL="19376" marR="19376" marT="16608" marB="1660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>
                          <a:effectLst/>
                        </a:rPr>
                        <a:t>5</a:t>
                      </a:r>
                    </a:p>
                  </a:txBody>
                  <a:tcPr marL="19376" marR="19376" marT="16608" marB="1660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>
                          <a:effectLst/>
                        </a:rPr>
                        <a:t>0,5</a:t>
                      </a:r>
                      <a:endParaRPr lang="en-US" sz="2000" dirty="0">
                        <a:effectLst/>
                      </a:endParaRPr>
                    </a:p>
                  </a:txBody>
                  <a:tcPr marL="19376" marR="19376" marT="16608" marB="1660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6657259"/>
                  </a:ext>
                </a:extLst>
              </a:tr>
              <a:tr h="505434">
                <a:tc>
                  <a:txBody>
                    <a:bodyPr/>
                    <a:lstStyle/>
                    <a:p>
                      <a:r>
                        <a:rPr lang="pl-PL" sz="2000" b="1" dirty="0">
                          <a:effectLst/>
                        </a:rPr>
                        <a:t>Cena</a:t>
                      </a:r>
                      <a:endParaRPr lang="pl-PL" sz="2000" dirty="0">
                        <a:effectLst/>
                      </a:endParaRPr>
                    </a:p>
                  </a:txBody>
                  <a:tcPr marL="19376" marR="19376" marT="16608" marB="1660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>
                          <a:effectLst/>
                        </a:rPr>
                        <a:t>Darmowy</a:t>
                      </a:r>
                    </a:p>
                  </a:txBody>
                  <a:tcPr marL="19376" marR="19376" marT="16608" marB="1660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effectLst/>
                        </a:rPr>
                        <a:t>$70/u</a:t>
                      </a:r>
                      <a:r>
                        <a:rPr lang="pl-PL" sz="2000" dirty="0" err="1">
                          <a:effectLst/>
                        </a:rPr>
                        <a:t>żytkownika</a:t>
                      </a:r>
                      <a:r>
                        <a:rPr lang="en-US" sz="2000" dirty="0">
                          <a:effectLst/>
                        </a:rPr>
                        <a:t>/m</a:t>
                      </a:r>
                      <a:r>
                        <a:rPr lang="pl-PL" sz="2000" dirty="0">
                          <a:effectLst/>
                        </a:rPr>
                        <a:t>-c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pl-PL" sz="2000" dirty="0">
                          <a:effectLst/>
                        </a:rPr>
                        <a:t>dla licencji </a:t>
                      </a:r>
                      <a:r>
                        <a:rPr lang="en-US" sz="2000" dirty="0">
                          <a:effectLst/>
                        </a:rPr>
                        <a:t>Creator</a:t>
                      </a:r>
                    </a:p>
                  </a:txBody>
                  <a:tcPr marL="19376" marR="19376" marT="16608" marB="1660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3041481"/>
                  </a:ext>
                </a:extLst>
              </a:tr>
              <a:tr h="505434">
                <a:tc>
                  <a:txBody>
                    <a:bodyPr/>
                    <a:lstStyle/>
                    <a:p>
                      <a:r>
                        <a:rPr lang="pl-PL" sz="2000" b="1" dirty="0">
                          <a:effectLst/>
                        </a:rPr>
                        <a:t>Integracja</a:t>
                      </a:r>
                      <a:endParaRPr lang="pl-PL" sz="2000" dirty="0">
                        <a:effectLst/>
                      </a:endParaRPr>
                    </a:p>
                  </a:txBody>
                  <a:tcPr marL="19376" marR="19376" marT="16608" marB="1660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>
                          <a:effectLst/>
                        </a:rPr>
                        <a:t>Excel i Power BI</a:t>
                      </a:r>
                      <a:endParaRPr lang="en-US" sz="2000" dirty="0">
                        <a:effectLst/>
                      </a:endParaRPr>
                    </a:p>
                  </a:txBody>
                  <a:tcPr marL="19376" marR="19376" marT="16608" marB="1660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>
                          <a:effectLst/>
                        </a:rPr>
                        <a:t>Samodzielna aplikacja </a:t>
                      </a:r>
                      <a:r>
                        <a:rPr lang="en-US" sz="2000" dirty="0">
                          <a:effectLst/>
                        </a:rPr>
                        <a:t>(</a:t>
                      </a:r>
                      <a:r>
                        <a:rPr lang="pl-PL" sz="2000" dirty="0">
                          <a:effectLst/>
                        </a:rPr>
                        <a:t>możliwy podgląd w </a:t>
                      </a:r>
                      <a:r>
                        <a:rPr lang="en-US" sz="2000" dirty="0">
                          <a:effectLst/>
                        </a:rPr>
                        <a:t>Desktop)</a:t>
                      </a:r>
                    </a:p>
                  </a:txBody>
                  <a:tcPr marL="19376" marR="19376" marT="16608" marB="1660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1004024"/>
                  </a:ext>
                </a:extLst>
              </a:tr>
              <a:tr h="388601">
                <a:tc>
                  <a:txBody>
                    <a:bodyPr/>
                    <a:lstStyle/>
                    <a:p>
                      <a:r>
                        <a:rPr lang="pl-PL" sz="2000" b="1" dirty="0">
                          <a:effectLst/>
                        </a:rPr>
                        <a:t>Domyślne </a:t>
                      </a:r>
                      <a:r>
                        <a:rPr lang="pl-PL" sz="2000" b="1" dirty="0" err="1">
                          <a:effectLst/>
                        </a:rPr>
                        <a:t>connectory</a:t>
                      </a:r>
                      <a:endParaRPr lang="pl-PL" sz="2000" dirty="0">
                        <a:effectLst/>
                      </a:endParaRPr>
                    </a:p>
                  </a:txBody>
                  <a:tcPr marL="19376" marR="19376" marT="16608" marB="1660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>
                          <a:effectLst/>
                        </a:rPr>
                        <a:t>70</a:t>
                      </a:r>
                    </a:p>
                  </a:txBody>
                  <a:tcPr marL="19376" marR="19376" marT="16608" marB="1660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>
                          <a:effectLst/>
                        </a:rPr>
                        <a:t>ok. 30</a:t>
                      </a:r>
                    </a:p>
                  </a:txBody>
                  <a:tcPr marL="19376" marR="19376" marT="16608" marB="1660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4984126"/>
                  </a:ext>
                </a:extLst>
              </a:tr>
              <a:tr h="724854">
                <a:tc>
                  <a:txBody>
                    <a:bodyPr/>
                    <a:lstStyle/>
                    <a:p>
                      <a:r>
                        <a:rPr lang="pl-PL" sz="2000" b="1" dirty="0">
                          <a:effectLst/>
                        </a:rPr>
                        <a:t>Dostępne </a:t>
                      </a:r>
                      <a:r>
                        <a:rPr lang="pl-PL" sz="2000" b="1" dirty="0" err="1">
                          <a:effectLst/>
                        </a:rPr>
                        <a:t>connectory</a:t>
                      </a:r>
                      <a:r>
                        <a:rPr lang="pl-PL" sz="2000" b="1" dirty="0">
                          <a:effectLst/>
                        </a:rPr>
                        <a:t> niestandardowe</a:t>
                      </a:r>
                      <a:endParaRPr lang="pl-PL" sz="2000" dirty="0">
                        <a:effectLst/>
                      </a:endParaRPr>
                    </a:p>
                  </a:txBody>
                  <a:tcPr marL="19376" marR="19376" marT="16608" marB="1660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>
                          <a:effectLst/>
                        </a:rPr>
                        <a:t>Tak</a:t>
                      </a:r>
                    </a:p>
                  </a:txBody>
                  <a:tcPr marL="19376" marR="19376" marT="16608" marB="1660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>
                          <a:effectLst/>
                        </a:rPr>
                        <a:t>Nie</a:t>
                      </a:r>
                    </a:p>
                  </a:txBody>
                  <a:tcPr marL="19376" marR="19376" marT="16608" marB="1660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762838"/>
                  </a:ext>
                </a:extLst>
              </a:tr>
              <a:tr h="942782">
                <a:tc>
                  <a:txBody>
                    <a:bodyPr/>
                    <a:lstStyle/>
                    <a:p>
                      <a:r>
                        <a:rPr lang="pl-PL" sz="2000" b="1" dirty="0">
                          <a:effectLst/>
                        </a:rPr>
                        <a:t>Transformacje na wierszach</a:t>
                      </a:r>
                      <a:endParaRPr lang="pl-PL" sz="2000" dirty="0">
                        <a:effectLst/>
                      </a:endParaRPr>
                    </a:p>
                  </a:txBody>
                  <a:tcPr marL="19376" marR="19376" marT="16608" marB="1660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effectLst/>
                        </a:rPr>
                        <a:t>Keep rows, remove rows, remove duplicates, promote headers, group by, merge, append, pivot, transpose, combine files</a:t>
                      </a:r>
                    </a:p>
                  </a:txBody>
                  <a:tcPr marL="19376" marR="19376" marT="16608" marB="1660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>
                          <a:effectLst/>
                        </a:rPr>
                        <a:t>Pivot, join, union</a:t>
                      </a:r>
                    </a:p>
                  </a:txBody>
                  <a:tcPr marL="19376" marR="19376" marT="16608" marB="1660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112198"/>
                  </a:ext>
                </a:extLst>
              </a:tr>
              <a:tr h="2353397">
                <a:tc>
                  <a:txBody>
                    <a:bodyPr/>
                    <a:lstStyle/>
                    <a:p>
                      <a:r>
                        <a:rPr lang="pl-PL" sz="2000" b="1" dirty="0">
                          <a:effectLst/>
                        </a:rPr>
                        <a:t>Transformacje na kolumnach</a:t>
                      </a:r>
                      <a:endParaRPr lang="pl-PL" sz="2000" dirty="0">
                        <a:effectLst/>
                      </a:endParaRPr>
                    </a:p>
                  </a:txBody>
                  <a:tcPr marL="19376" marR="19376" marT="16608" marB="1660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 err="1">
                          <a:effectLst/>
                        </a:rPr>
                        <a:t>Copy</a:t>
                      </a:r>
                      <a:r>
                        <a:rPr lang="pl-PL" sz="2000" dirty="0">
                          <a:effectLst/>
                        </a:rPr>
                        <a:t>, </a:t>
                      </a:r>
                      <a:r>
                        <a:rPr lang="pl-PL" sz="2000" dirty="0" err="1">
                          <a:effectLst/>
                        </a:rPr>
                        <a:t>remove</a:t>
                      </a:r>
                      <a:r>
                        <a:rPr lang="pl-PL" sz="2000" dirty="0">
                          <a:effectLst/>
                        </a:rPr>
                        <a:t>, </a:t>
                      </a:r>
                      <a:r>
                        <a:rPr lang="pl-PL" sz="2000" dirty="0" err="1">
                          <a:effectLst/>
                        </a:rPr>
                        <a:t>duplicate</a:t>
                      </a:r>
                      <a:r>
                        <a:rPr lang="pl-PL" sz="2000" dirty="0">
                          <a:effectLst/>
                        </a:rPr>
                        <a:t>, </a:t>
                      </a:r>
                      <a:r>
                        <a:rPr lang="pl-PL" sz="2000" dirty="0" err="1">
                          <a:effectLst/>
                        </a:rPr>
                        <a:t>column</a:t>
                      </a:r>
                      <a:r>
                        <a:rPr lang="pl-PL" sz="2000" dirty="0">
                          <a:effectLst/>
                        </a:rPr>
                        <a:t> from </a:t>
                      </a:r>
                      <a:r>
                        <a:rPr lang="pl-PL" sz="2000" dirty="0" err="1">
                          <a:effectLst/>
                        </a:rPr>
                        <a:t>example</a:t>
                      </a:r>
                      <a:r>
                        <a:rPr lang="pl-PL" sz="2000" dirty="0">
                          <a:effectLst/>
                        </a:rPr>
                        <a:t>, </a:t>
                      </a:r>
                      <a:r>
                        <a:rPr lang="pl-PL" sz="2000" dirty="0" err="1">
                          <a:effectLst/>
                        </a:rPr>
                        <a:t>calculated</a:t>
                      </a:r>
                      <a:r>
                        <a:rPr lang="pl-PL" sz="2000" dirty="0">
                          <a:effectLst/>
                        </a:rPr>
                        <a:t> </a:t>
                      </a:r>
                      <a:r>
                        <a:rPr lang="pl-PL" sz="2000" dirty="0" err="1">
                          <a:effectLst/>
                        </a:rPr>
                        <a:t>column</a:t>
                      </a:r>
                      <a:r>
                        <a:rPr lang="pl-PL" sz="2000" dirty="0">
                          <a:effectLst/>
                        </a:rPr>
                        <a:t>, </a:t>
                      </a:r>
                      <a:r>
                        <a:rPr lang="pl-PL" sz="2000" dirty="0" err="1">
                          <a:effectLst/>
                        </a:rPr>
                        <a:t>remove</a:t>
                      </a:r>
                      <a:r>
                        <a:rPr lang="pl-PL" sz="2000" dirty="0">
                          <a:effectLst/>
                        </a:rPr>
                        <a:t>, </a:t>
                      </a:r>
                      <a:r>
                        <a:rPr lang="pl-PL" sz="2000" dirty="0" err="1">
                          <a:effectLst/>
                        </a:rPr>
                        <a:t>remove</a:t>
                      </a:r>
                      <a:r>
                        <a:rPr lang="pl-PL" sz="2000" dirty="0">
                          <a:effectLst/>
                        </a:rPr>
                        <a:t> </a:t>
                      </a:r>
                      <a:r>
                        <a:rPr lang="pl-PL" sz="2000" dirty="0" err="1">
                          <a:effectLst/>
                        </a:rPr>
                        <a:t>duplicates</a:t>
                      </a:r>
                      <a:r>
                        <a:rPr lang="pl-PL" sz="2000" dirty="0">
                          <a:effectLst/>
                        </a:rPr>
                        <a:t>, </a:t>
                      </a:r>
                      <a:r>
                        <a:rPr lang="pl-PL" sz="2000" dirty="0" err="1">
                          <a:effectLst/>
                        </a:rPr>
                        <a:t>remove</a:t>
                      </a:r>
                      <a:r>
                        <a:rPr lang="pl-PL" sz="2000" dirty="0">
                          <a:effectLst/>
                        </a:rPr>
                        <a:t> </a:t>
                      </a:r>
                      <a:r>
                        <a:rPr lang="pl-PL" sz="2000" dirty="0" err="1">
                          <a:effectLst/>
                        </a:rPr>
                        <a:t>errors</a:t>
                      </a:r>
                      <a:r>
                        <a:rPr lang="pl-PL" sz="2000" dirty="0">
                          <a:effectLst/>
                        </a:rPr>
                        <a:t>, </a:t>
                      </a:r>
                      <a:r>
                        <a:rPr lang="pl-PL" sz="2000" dirty="0" err="1">
                          <a:effectLst/>
                        </a:rPr>
                        <a:t>change</a:t>
                      </a:r>
                      <a:r>
                        <a:rPr lang="pl-PL" sz="2000" dirty="0">
                          <a:effectLst/>
                        </a:rPr>
                        <a:t> </a:t>
                      </a:r>
                      <a:r>
                        <a:rPr lang="pl-PL" sz="2000" dirty="0" err="1">
                          <a:effectLst/>
                        </a:rPr>
                        <a:t>type</a:t>
                      </a:r>
                      <a:r>
                        <a:rPr lang="pl-PL" sz="2000" dirty="0">
                          <a:effectLst/>
                        </a:rPr>
                        <a:t>, </a:t>
                      </a:r>
                      <a:r>
                        <a:rPr lang="pl-PL" sz="2000" dirty="0" err="1">
                          <a:effectLst/>
                        </a:rPr>
                        <a:t>rename</a:t>
                      </a:r>
                      <a:r>
                        <a:rPr lang="pl-PL" sz="2000" dirty="0">
                          <a:effectLst/>
                        </a:rPr>
                        <a:t>, </a:t>
                      </a:r>
                      <a:r>
                        <a:rPr lang="pl-PL" sz="2000" dirty="0" err="1">
                          <a:effectLst/>
                        </a:rPr>
                        <a:t>transform</a:t>
                      </a:r>
                      <a:r>
                        <a:rPr lang="pl-PL" sz="2000" dirty="0">
                          <a:effectLst/>
                        </a:rPr>
                        <a:t> (</a:t>
                      </a:r>
                      <a:r>
                        <a:rPr lang="pl-PL" sz="2000" dirty="0" err="1">
                          <a:effectLst/>
                        </a:rPr>
                        <a:t>lower</a:t>
                      </a:r>
                      <a:r>
                        <a:rPr lang="pl-PL" sz="2000" dirty="0">
                          <a:effectLst/>
                        </a:rPr>
                        <a:t>, </a:t>
                      </a:r>
                      <a:r>
                        <a:rPr lang="pl-PL" sz="2000" dirty="0" err="1">
                          <a:effectLst/>
                        </a:rPr>
                        <a:t>upper</a:t>
                      </a:r>
                      <a:r>
                        <a:rPr lang="pl-PL" sz="2000" dirty="0">
                          <a:effectLst/>
                        </a:rPr>
                        <a:t>, </a:t>
                      </a:r>
                      <a:r>
                        <a:rPr lang="pl-PL" sz="2000" dirty="0" err="1">
                          <a:effectLst/>
                        </a:rPr>
                        <a:t>trim</a:t>
                      </a:r>
                      <a:r>
                        <a:rPr lang="pl-PL" sz="2000" dirty="0">
                          <a:effectLst/>
                        </a:rPr>
                        <a:t>, etc.), </a:t>
                      </a:r>
                      <a:r>
                        <a:rPr lang="pl-PL" sz="2000" dirty="0" err="1">
                          <a:effectLst/>
                        </a:rPr>
                        <a:t>replace</a:t>
                      </a:r>
                      <a:r>
                        <a:rPr lang="pl-PL" sz="2000" dirty="0">
                          <a:effectLst/>
                        </a:rPr>
                        <a:t> </a:t>
                      </a:r>
                      <a:r>
                        <a:rPr lang="pl-PL" sz="2000" dirty="0" err="1">
                          <a:effectLst/>
                        </a:rPr>
                        <a:t>values</a:t>
                      </a:r>
                      <a:r>
                        <a:rPr lang="pl-PL" sz="2000" dirty="0">
                          <a:effectLst/>
                        </a:rPr>
                        <a:t>, </a:t>
                      </a:r>
                      <a:r>
                        <a:rPr lang="pl-PL" sz="2000" dirty="0" err="1">
                          <a:effectLst/>
                        </a:rPr>
                        <a:t>replace</a:t>
                      </a:r>
                      <a:r>
                        <a:rPr lang="pl-PL" sz="2000" dirty="0">
                          <a:effectLst/>
                        </a:rPr>
                        <a:t> </a:t>
                      </a:r>
                      <a:r>
                        <a:rPr lang="pl-PL" sz="2000" dirty="0" err="1">
                          <a:effectLst/>
                        </a:rPr>
                        <a:t>errors</a:t>
                      </a:r>
                      <a:r>
                        <a:rPr lang="pl-PL" sz="2000" dirty="0">
                          <a:effectLst/>
                        </a:rPr>
                        <a:t>, </a:t>
                      </a:r>
                      <a:r>
                        <a:rPr lang="pl-PL" sz="2000" dirty="0" err="1">
                          <a:effectLst/>
                        </a:rPr>
                        <a:t>split</a:t>
                      </a:r>
                      <a:r>
                        <a:rPr lang="pl-PL" sz="2000" dirty="0">
                          <a:effectLst/>
                        </a:rPr>
                        <a:t> </a:t>
                      </a:r>
                      <a:r>
                        <a:rPr lang="pl-PL" sz="2000" dirty="0" err="1">
                          <a:effectLst/>
                        </a:rPr>
                        <a:t>column</a:t>
                      </a:r>
                      <a:r>
                        <a:rPr lang="pl-PL" sz="2000" dirty="0">
                          <a:effectLst/>
                        </a:rPr>
                        <a:t>, index </a:t>
                      </a:r>
                      <a:r>
                        <a:rPr lang="pl-PL" sz="2000" dirty="0" err="1">
                          <a:effectLst/>
                        </a:rPr>
                        <a:t>column</a:t>
                      </a:r>
                      <a:r>
                        <a:rPr lang="pl-PL" sz="2000" dirty="0">
                          <a:effectLst/>
                        </a:rPr>
                        <a:t>, </a:t>
                      </a:r>
                      <a:r>
                        <a:rPr lang="pl-PL" sz="2000" dirty="0" err="1">
                          <a:effectLst/>
                        </a:rPr>
                        <a:t>group</a:t>
                      </a:r>
                      <a:r>
                        <a:rPr lang="pl-PL" sz="2000" dirty="0">
                          <a:effectLst/>
                        </a:rPr>
                        <a:t> by, </a:t>
                      </a:r>
                      <a:r>
                        <a:rPr lang="pl-PL" sz="2000" dirty="0" err="1">
                          <a:effectLst/>
                        </a:rPr>
                        <a:t>fill</a:t>
                      </a:r>
                      <a:r>
                        <a:rPr lang="pl-PL" sz="2000" dirty="0">
                          <a:effectLst/>
                        </a:rPr>
                        <a:t>, </a:t>
                      </a:r>
                      <a:r>
                        <a:rPr lang="pl-PL" sz="2000" dirty="0" err="1">
                          <a:effectLst/>
                        </a:rPr>
                        <a:t>pivot</a:t>
                      </a:r>
                      <a:r>
                        <a:rPr lang="pl-PL" sz="2000" dirty="0">
                          <a:effectLst/>
                        </a:rPr>
                        <a:t>, </a:t>
                      </a:r>
                      <a:r>
                        <a:rPr lang="pl-PL" sz="2000" dirty="0" err="1">
                          <a:effectLst/>
                        </a:rPr>
                        <a:t>move</a:t>
                      </a:r>
                      <a:r>
                        <a:rPr lang="pl-PL" sz="2000" dirty="0">
                          <a:effectLst/>
                        </a:rPr>
                        <a:t>, format, </a:t>
                      </a:r>
                      <a:r>
                        <a:rPr lang="pl-PL" sz="2000" dirty="0" err="1">
                          <a:effectLst/>
                        </a:rPr>
                        <a:t>extract</a:t>
                      </a:r>
                      <a:r>
                        <a:rPr lang="pl-PL" sz="2000" dirty="0">
                          <a:effectLst/>
                        </a:rPr>
                        <a:t>, </a:t>
                      </a:r>
                      <a:r>
                        <a:rPr lang="pl-PL" sz="2000" dirty="0" err="1">
                          <a:effectLst/>
                        </a:rPr>
                        <a:t>number</a:t>
                      </a:r>
                      <a:r>
                        <a:rPr lang="pl-PL" sz="2000" dirty="0">
                          <a:effectLst/>
                        </a:rPr>
                        <a:t> </a:t>
                      </a:r>
                      <a:r>
                        <a:rPr lang="pl-PL" sz="2000" dirty="0" err="1">
                          <a:effectLst/>
                        </a:rPr>
                        <a:t>column</a:t>
                      </a:r>
                      <a:r>
                        <a:rPr lang="pl-PL" sz="2000" dirty="0">
                          <a:effectLst/>
                        </a:rPr>
                        <a:t> (</a:t>
                      </a:r>
                      <a:r>
                        <a:rPr lang="pl-PL" sz="2000" dirty="0" err="1">
                          <a:effectLst/>
                        </a:rPr>
                        <a:t>statistics</a:t>
                      </a:r>
                      <a:r>
                        <a:rPr lang="pl-PL" sz="2000" dirty="0">
                          <a:effectLst/>
                        </a:rPr>
                        <a:t>, standard, </a:t>
                      </a:r>
                      <a:r>
                        <a:rPr lang="pl-PL" sz="2000" dirty="0" err="1">
                          <a:effectLst/>
                        </a:rPr>
                        <a:t>scientific</a:t>
                      </a:r>
                      <a:r>
                        <a:rPr lang="pl-PL" sz="2000" dirty="0">
                          <a:effectLst/>
                        </a:rPr>
                        <a:t>, </a:t>
                      </a:r>
                      <a:r>
                        <a:rPr lang="pl-PL" sz="2000" dirty="0" err="1">
                          <a:effectLst/>
                        </a:rPr>
                        <a:t>math</a:t>
                      </a:r>
                      <a:r>
                        <a:rPr lang="pl-PL" sz="2000" dirty="0">
                          <a:effectLst/>
                        </a:rPr>
                        <a:t>), </a:t>
                      </a:r>
                      <a:r>
                        <a:rPr lang="pl-PL" sz="2000" dirty="0" err="1">
                          <a:effectLst/>
                        </a:rPr>
                        <a:t>date</a:t>
                      </a:r>
                      <a:r>
                        <a:rPr lang="pl-PL" sz="2000" dirty="0">
                          <a:effectLst/>
                        </a:rPr>
                        <a:t> and </a:t>
                      </a:r>
                      <a:r>
                        <a:rPr lang="pl-PL" sz="2000" dirty="0" err="1">
                          <a:effectLst/>
                        </a:rPr>
                        <a:t>time</a:t>
                      </a:r>
                      <a:r>
                        <a:rPr lang="pl-PL" sz="2000" dirty="0">
                          <a:effectLst/>
                        </a:rPr>
                        <a:t> </a:t>
                      </a:r>
                      <a:r>
                        <a:rPr lang="pl-PL" sz="2000" dirty="0" err="1">
                          <a:effectLst/>
                        </a:rPr>
                        <a:t>column</a:t>
                      </a:r>
                      <a:endParaRPr lang="pl-PL" sz="2000" dirty="0">
                        <a:effectLst/>
                      </a:endParaRPr>
                    </a:p>
                  </a:txBody>
                  <a:tcPr marL="19376" marR="19376" marT="16608" marB="1660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effectLst/>
                        </a:rPr>
                        <a:t>Filter (formula required), group and replace, clean (upper, lower, trim, remove characters), split, rename, remove, calculated field</a:t>
                      </a:r>
                      <a:r>
                        <a:rPr lang="pl-PL" sz="2000" dirty="0">
                          <a:effectLst/>
                        </a:rPr>
                        <a:t>, </a:t>
                      </a:r>
                      <a:endParaRPr lang="en-US" sz="2000" dirty="0">
                        <a:effectLst/>
                      </a:endParaRPr>
                    </a:p>
                  </a:txBody>
                  <a:tcPr marL="19376" marR="19376" marT="16608" marB="1660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08030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30184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5459DB4-EFD2-4D5E-BF71-0FF531CFC7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2990673"/>
              </p:ext>
            </p:extLst>
          </p:nvPr>
        </p:nvGraphicFramePr>
        <p:xfrm>
          <a:off x="88900" y="162462"/>
          <a:ext cx="11687175" cy="6516478"/>
        </p:xfrm>
        <a:graphic>
          <a:graphicData uri="http://schemas.openxmlformats.org/drawingml/2006/table">
            <a:tbl>
              <a:tblPr/>
              <a:tblGrid>
                <a:gridCol w="2641968">
                  <a:extLst>
                    <a:ext uri="{9D8B030D-6E8A-4147-A177-3AD203B41FA5}">
                      <a16:colId xmlns:a16="http://schemas.microsoft.com/office/drawing/2014/main" val="3177471814"/>
                    </a:ext>
                  </a:extLst>
                </a:gridCol>
                <a:gridCol w="5149482">
                  <a:extLst>
                    <a:ext uri="{9D8B030D-6E8A-4147-A177-3AD203B41FA5}">
                      <a16:colId xmlns:a16="http://schemas.microsoft.com/office/drawing/2014/main" val="733841363"/>
                    </a:ext>
                  </a:extLst>
                </a:gridCol>
                <a:gridCol w="3895725">
                  <a:extLst>
                    <a:ext uri="{9D8B030D-6E8A-4147-A177-3AD203B41FA5}">
                      <a16:colId xmlns:a16="http://schemas.microsoft.com/office/drawing/2014/main" val="433717072"/>
                    </a:ext>
                  </a:extLst>
                </a:gridCol>
              </a:tblGrid>
              <a:tr h="532141">
                <a:tc>
                  <a:txBody>
                    <a:bodyPr/>
                    <a:lstStyle/>
                    <a:p>
                      <a:r>
                        <a:rPr lang="pl-PL" sz="2000" b="1" dirty="0">
                          <a:effectLst/>
                        </a:rPr>
                        <a:t>Kryteria</a:t>
                      </a:r>
                      <a:endParaRPr lang="pl-PL" sz="2000" dirty="0">
                        <a:effectLst/>
                      </a:endParaRPr>
                    </a:p>
                  </a:txBody>
                  <a:tcPr marL="19376" marR="19376" marT="16608" marB="1660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>
                          <a:effectLst/>
                        </a:rPr>
                        <a:t>Power Query</a:t>
                      </a:r>
                      <a:endParaRPr lang="pl-PL" sz="2000" dirty="0">
                        <a:effectLst/>
                      </a:endParaRPr>
                    </a:p>
                  </a:txBody>
                  <a:tcPr marL="19376" marR="19376" marT="16608" marB="1660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>
                          <a:effectLst/>
                        </a:rPr>
                        <a:t>Tableau </a:t>
                      </a:r>
                      <a:r>
                        <a:rPr lang="pl-PL" sz="2000" b="1" dirty="0" err="1">
                          <a:effectLst/>
                        </a:rPr>
                        <a:t>Prep</a:t>
                      </a:r>
                      <a:endParaRPr lang="pl-PL" sz="2000" dirty="0">
                        <a:effectLst/>
                      </a:endParaRPr>
                    </a:p>
                  </a:txBody>
                  <a:tcPr marL="19376" marR="19376" marT="16608" marB="1660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4490547"/>
                  </a:ext>
                </a:extLst>
              </a:tr>
              <a:tr h="692129">
                <a:tc>
                  <a:txBody>
                    <a:bodyPr/>
                    <a:lstStyle/>
                    <a:p>
                      <a:r>
                        <a:rPr lang="pl-PL" sz="2000" b="1" dirty="0">
                          <a:effectLst/>
                        </a:rPr>
                        <a:t>Interaktywny diagram procesu</a:t>
                      </a:r>
                      <a:endParaRPr lang="pl-PL" sz="2000" dirty="0">
                        <a:effectLst/>
                      </a:endParaRPr>
                    </a:p>
                  </a:txBody>
                  <a:tcPr marL="19376" marR="19376" marT="16608" marB="1660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>
                          <a:effectLst/>
                        </a:rPr>
                        <a:t>Nie</a:t>
                      </a:r>
                    </a:p>
                  </a:txBody>
                  <a:tcPr marL="19376" marR="19376" marT="16608" marB="1660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>
                          <a:effectLst/>
                        </a:rPr>
                        <a:t>Tak</a:t>
                      </a:r>
                    </a:p>
                  </a:txBody>
                  <a:tcPr marL="19376" marR="19376" marT="16608" marB="1660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4200080"/>
                  </a:ext>
                </a:extLst>
              </a:tr>
              <a:tr h="532141">
                <a:tc>
                  <a:txBody>
                    <a:bodyPr/>
                    <a:lstStyle/>
                    <a:p>
                      <a:r>
                        <a:rPr lang="pl-PL" sz="2000" b="1" dirty="0">
                          <a:effectLst/>
                        </a:rPr>
                        <a:t>Parametry</a:t>
                      </a:r>
                      <a:endParaRPr lang="pl-PL" sz="2000" dirty="0">
                        <a:effectLst/>
                      </a:endParaRPr>
                    </a:p>
                  </a:txBody>
                  <a:tcPr marL="19376" marR="19376" marT="16608" marB="1660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>
                          <a:effectLst/>
                        </a:rPr>
                        <a:t>Tak</a:t>
                      </a:r>
                    </a:p>
                  </a:txBody>
                  <a:tcPr marL="19376" marR="19376" marT="16608" marB="1660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>
                          <a:effectLst/>
                        </a:rPr>
                        <a:t>Nie</a:t>
                      </a:r>
                    </a:p>
                  </a:txBody>
                  <a:tcPr marL="19376" marR="19376" marT="16608" marB="1660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3269198"/>
                  </a:ext>
                </a:extLst>
              </a:tr>
              <a:tr h="532141">
                <a:tc>
                  <a:txBody>
                    <a:bodyPr/>
                    <a:lstStyle/>
                    <a:p>
                      <a:r>
                        <a:rPr lang="pl-PL" sz="2000" b="1" dirty="0">
                          <a:effectLst/>
                        </a:rPr>
                        <a:t>R lub </a:t>
                      </a:r>
                      <a:r>
                        <a:rPr lang="pl-PL" sz="2000" b="1" dirty="0" err="1">
                          <a:effectLst/>
                        </a:rPr>
                        <a:t>Python</a:t>
                      </a:r>
                      <a:endParaRPr lang="pl-PL" sz="2000" dirty="0">
                        <a:effectLst/>
                      </a:endParaRPr>
                    </a:p>
                  </a:txBody>
                  <a:tcPr marL="19376" marR="19376" marT="16608" marB="1660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>
                          <a:effectLst/>
                        </a:rPr>
                        <a:t>Tak</a:t>
                      </a:r>
                    </a:p>
                  </a:txBody>
                  <a:tcPr marL="19376" marR="19376" marT="16608" marB="1660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>
                          <a:effectLst/>
                        </a:rPr>
                        <a:t>Nie</a:t>
                      </a:r>
                    </a:p>
                  </a:txBody>
                  <a:tcPr marL="19376" marR="19376" marT="16608" marB="1660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9349190"/>
                  </a:ext>
                </a:extLst>
              </a:tr>
              <a:tr h="532141">
                <a:tc>
                  <a:txBody>
                    <a:bodyPr/>
                    <a:lstStyle/>
                    <a:p>
                      <a:r>
                        <a:rPr lang="pl-PL" sz="2000" b="1" dirty="0">
                          <a:effectLst/>
                        </a:rPr>
                        <a:t>Wpisywanie danych</a:t>
                      </a:r>
                      <a:endParaRPr lang="pl-PL" sz="2000" dirty="0">
                        <a:effectLst/>
                      </a:endParaRPr>
                    </a:p>
                  </a:txBody>
                  <a:tcPr marL="19376" marR="19376" marT="16608" marB="1660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>
                          <a:effectLst/>
                        </a:rPr>
                        <a:t>Tak</a:t>
                      </a:r>
                    </a:p>
                  </a:txBody>
                  <a:tcPr marL="19376" marR="19376" marT="16608" marB="1660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>
                          <a:effectLst/>
                        </a:rPr>
                        <a:t>Nie</a:t>
                      </a:r>
                    </a:p>
                  </a:txBody>
                  <a:tcPr marL="19376" marR="19376" marT="16608" marB="1660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0061600"/>
                  </a:ext>
                </a:extLst>
              </a:tr>
              <a:tr h="692129">
                <a:tc>
                  <a:txBody>
                    <a:bodyPr/>
                    <a:lstStyle/>
                    <a:p>
                      <a:r>
                        <a:rPr lang="pl-PL" sz="2000" b="1" dirty="0">
                          <a:effectLst/>
                        </a:rPr>
                        <a:t>Funkcje niestandardowe</a:t>
                      </a:r>
                      <a:endParaRPr lang="en-US" sz="2000" dirty="0">
                        <a:effectLst/>
                      </a:endParaRPr>
                    </a:p>
                  </a:txBody>
                  <a:tcPr marL="19376" marR="19376" marT="16608" marB="1660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>
                          <a:effectLst/>
                        </a:rPr>
                        <a:t>Tak</a:t>
                      </a:r>
                    </a:p>
                  </a:txBody>
                  <a:tcPr marL="19376" marR="19376" marT="16608" marB="1660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>
                          <a:effectLst/>
                        </a:rPr>
                        <a:t>Nie</a:t>
                      </a:r>
                    </a:p>
                  </a:txBody>
                  <a:tcPr marL="19376" marR="19376" marT="16608" marB="1660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621810"/>
                  </a:ext>
                </a:extLst>
              </a:tr>
              <a:tr h="692129">
                <a:tc>
                  <a:txBody>
                    <a:bodyPr/>
                    <a:lstStyle/>
                    <a:p>
                      <a:r>
                        <a:rPr lang="pl-PL" sz="2000" b="1" dirty="0">
                          <a:effectLst/>
                        </a:rPr>
                        <a:t>Podgląd skryptu</a:t>
                      </a:r>
                      <a:endParaRPr lang="en-US" sz="2000" dirty="0">
                        <a:effectLst/>
                      </a:endParaRPr>
                    </a:p>
                  </a:txBody>
                  <a:tcPr marL="19376" marR="19376" marT="16608" marB="1660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>
                          <a:effectLst/>
                        </a:rPr>
                        <a:t>Tak</a:t>
                      </a:r>
                    </a:p>
                  </a:txBody>
                  <a:tcPr marL="19376" marR="19376" marT="16608" marB="1660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>
                          <a:effectLst/>
                        </a:rPr>
                        <a:t>Nie</a:t>
                      </a:r>
                    </a:p>
                  </a:txBody>
                  <a:tcPr marL="19376" marR="19376" marT="16608" marB="1660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6840895"/>
                  </a:ext>
                </a:extLst>
              </a:tr>
              <a:tr h="532141">
                <a:tc>
                  <a:txBody>
                    <a:bodyPr/>
                    <a:lstStyle/>
                    <a:p>
                      <a:r>
                        <a:rPr lang="pl-PL" sz="2000" b="1" dirty="0">
                          <a:effectLst/>
                        </a:rPr>
                        <a:t>Język</a:t>
                      </a:r>
                      <a:endParaRPr lang="pl-PL" sz="2000" dirty="0">
                        <a:effectLst/>
                      </a:endParaRPr>
                    </a:p>
                  </a:txBody>
                  <a:tcPr marL="19376" marR="19376" marT="16608" marB="1660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>
                          <a:effectLst/>
                        </a:rPr>
                        <a:t>M</a:t>
                      </a:r>
                    </a:p>
                  </a:txBody>
                  <a:tcPr marL="19376" marR="19376" marT="16608" marB="1660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>
                          <a:effectLst/>
                        </a:rPr>
                        <a:t>Tableau</a:t>
                      </a:r>
                    </a:p>
                  </a:txBody>
                  <a:tcPr marL="19376" marR="19376" marT="16608" marB="1660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3605791"/>
                  </a:ext>
                </a:extLst>
              </a:tr>
              <a:tr h="715104">
                <a:tc>
                  <a:txBody>
                    <a:bodyPr/>
                    <a:lstStyle/>
                    <a:p>
                      <a:r>
                        <a:rPr lang="pl-PL" sz="2000" b="1" dirty="0">
                          <a:effectLst/>
                        </a:rPr>
                        <a:t>Wyjście procesu</a:t>
                      </a:r>
                      <a:endParaRPr lang="pl-PL" sz="2000" dirty="0">
                        <a:effectLst/>
                      </a:endParaRPr>
                    </a:p>
                  </a:txBody>
                  <a:tcPr marL="19376" marR="19376" marT="16608" marB="1660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>
                          <a:effectLst/>
                        </a:rPr>
                        <a:t>Model danych Power BI lub arkusz Excel</a:t>
                      </a:r>
                      <a:endParaRPr lang="en-US" sz="2000" dirty="0">
                        <a:effectLst/>
                      </a:endParaRPr>
                    </a:p>
                  </a:txBody>
                  <a:tcPr marL="19376" marR="19376" marT="16608" marB="1660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>
                          <a:effectLst/>
                        </a:rPr>
                        <a:t>Zapisz jako</a:t>
                      </a:r>
                      <a:r>
                        <a:rPr lang="en-US" sz="2000" dirty="0">
                          <a:effectLst/>
                        </a:rPr>
                        <a:t> TDE, Hyper, </a:t>
                      </a:r>
                      <a:r>
                        <a:rPr lang="pl-PL" sz="2000" dirty="0">
                          <a:effectLst/>
                        </a:rPr>
                        <a:t>Excel, </a:t>
                      </a:r>
                      <a:r>
                        <a:rPr lang="en-US" sz="2000" dirty="0">
                          <a:effectLst/>
                        </a:rPr>
                        <a:t>CSV, </a:t>
                      </a:r>
                      <a:r>
                        <a:rPr lang="pl-PL" sz="2000" dirty="0">
                          <a:effectLst/>
                        </a:rPr>
                        <a:t>podgląd w </a:t>
                      </a:r>
                      <a:r>
                        <a:rPr lang="en-US" sz="2000" dirty="0">
                          <a:effectLst/>
                        </a:rPr>
                        <a:t>Desktop</a:t>
                      </a:r>
                    </a:p>
                  </a:txBody>
                  <a:tcPr marL="19376" marR="19376" marT="16608" marB="1660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854088"/>
                  </a:ext>
                </a:extLst>
              </a:tr>
              <a:tr h="532141">
                <a:tc>
                  <a:txBody>
                    <a:bodyPr/>
                    <a:lstStyle/>
                    <a:p>
                      <a:r>
                        <a:rPr lang="pl-PL" sz="2000" b="1" dirty="0">
                          <a:effectLst/>
                        </a:rPr>
                        <a:t>Opcje wyjścia z procesu</a:t>
                      </a:r>
                      <a:endParaRPr lang="pl-PL" sz="2000" dirty="0">
                        <a:effectLst/>
                      </a:endParaRPr>
                    </a:p>
                  </a:txBody>
                  <a:tcPr marL="19376" marR="19376" marT="16608" marB="1660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>
                          <a:effectLst/>
                        </a:rPr>
                        <a:t>1 zapytanie = 1 tabela do modelu</a:t>
                      </a:r>
                      <a:endParaRPr lang="en-US" sz="2000" dirty="0">
                        <a:effectLst/>
                      </a:endParaRPr>
                    </a:p>
                  </a:txBody>
                  <a:tcPr marL="19376" marR="19376" marT="16608" marB="1660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>
                          <a:effectLst/>
                        </a:rPr>
                        <a:t> 1 </a:t>
                      </a:r>
                      <a:r>
                        <a:rPr lang="pl-PL" sz="2000" dirty="0" err="1">
                          <a:effectLst/>
                        </a:rPr>
                        <a:t>flow</a:t>
                      </a:r>
                      <a:r>
                        <a:rPr lang="pl-PL" sz="2000" dirty="0">
                          <a:effectLst/>
                        </a:rPr>
                        <a:t> = wiele wyjść</a:t>
                      </a:r>
                    </a:p>
                  </a:txBody>
                  <a:tcPr marL="19376" marR="19376" marT="16608" marB="1660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5426591"/>
                  </a:ext>
                </a:extLst>
              </a:tr>
              <a:tr h="532141">
                <a:tc>
                  <a:txBody>
                    <a:bodyPr/>
                    <a:lstStyle/>
                    <a:p>
                      <a:r>
                        <a:rPr lang="pl-PL" sz="2000" b="1" dirty="0">
                          <a:effectLst/>
                        </a:rPr>
                        <a:t>Szybkość zmian</a:t>
                      </a:r>
                    </a:p>
                  </a:txBody>
                  <a:tcPr marL="19376" marR="19376" marT="16608" marB="1660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>
                          <a:effectLst/>
                        </a:rPr>
                        <a:t>Co miesiąc</a:t>
                      </a:r>
                      <a:endParaRPr lang="en-US" sz="2000" dirty="0">
                        <a:effectLst/>
                      </a:endParaRPr>
                    </a:p>
                  </a:txBody>
                  <a:tcPr marL="19376" marR="19376" marT="16608" marB="1660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>
                          <a:effectLst/>
                        </a:rPr>
                        <a:t>Co miesiąc lub dwa</a:t>
                      </a:r>
                    </a:p>
                  </a:txBody>
                  <a:tcPr marL="19376" marR="19376" marT="16608" marB="1660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95364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424933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277</Words>
  <Application>Microsoft Office PowerPoint</Application>
  <PresentationFormat>Widescreen</PresentationFormat>
  <Paragraphs>59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Motyw pakietu Office</vt:lpstr>
      <vt:lpstr>Power Query  vs  Tableau Prep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 Query  vs  Tableau Prep</dc:title>
  <dc:creator>SkuteczneRaporty.pl Bartosz Czapiewski</dc:creator>
  <cp:lastModifiedBy>SkuteczneRaporty.pl Bartosz Czapiewski</cp:lastModifiedBy>
  <cp:revision>4</cp:revision>
  <dcterms:created xsi:type="dcterms:W3CDTF">2018-10-18T15:17:29Z</dcterms:created>
  <dcterms:modified xsi:type="dcterms:W3CDTF">2018-10-31T06:32:13Z</dcterms:modified>
</cp:coreProperties>
</file>