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8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E6C01-F4CE-4069-B1C0-E64C92CBC1E5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4D26B-BF7E-448A-8A1B-D9E32CE676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754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Connector in Excel for HDFS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4D26B-BF7E-448A-8A1B-D9E32CE6763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233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4D26B-BF7E-448A-8A1B-D9E32CE6763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404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8873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826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0424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0169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4788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950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6708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55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325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7424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104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680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80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389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083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262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61E54-5E75-4644-9473-E23F59D1E9CC}" type="datetimeFigureOut">
              <a:rPr lang="pl-PL" smtClean="0"/>
              <a:t>24.04.2018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ED3E2E-CFC9-4F23-8B0D-E83304618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115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HDInsight &amp; Power BI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By Łukasz Gołębiewski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31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do with Excel and </a:t>
            </a:r>
            <a:r>
              <a:rPr lang="pl-PL" dirty="0" err="1" smtClean="0"/>
              <a:t>what</a:t>
            </a:r>
            <a:r>
              <a:rPr lang="pl-PL" dirty="0" smtClean="0"/>
              <a:t> with </a:t>
            </a:r>
            <a:r>
              <a:rPr lang="pl-PL" dirty="0" err="1" smtClean="0"/>
              <a:t>PowerBI</a:t>
            </a:r>
            <a:r>
              <a:rPr lang="pl-PL" dirty="0" smtClean="0"/>
              <a:t>?</a:t>
            </a:r>
            <a:endParaRPr lang="pl-PL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17" y="2105892"/>
            <a:ext cx="3869283" cy="367607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44437" y="4100945"/>
            <a:ext cx="2041236" cy="1117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600" y="2105892"/>
            <a:ext cx="4319538" cy="367714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6396184" y="3860799"/>
            <a:ext cx="1574798" cy="7204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6396184" y="4659744"/>
            <a:ext cx="2082798" cy="7435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86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DEMO </a:t>
            </a:r>
            <a:r>
              <a:rPr lang="pl-PL" dirty="0" smtClean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Excel</a:t>
            </a:r>
          </a:p>
          <a:p>
            <a:pPr lvl="1"/>
            <a:r>
              <a:rPr lang="pl-PL" dirty="0" err="1" smtClean="0"/>
              <a:t>Azure</a:t>
            </a:r>
            <a:r>
              <a:rPr lang="pl-PL" dirty="0" smtClean="0"/>
              <a:t> </a:t>
            </a:r>
            <a:r>
              <a:rPr lang="pl-PL" dirty="0" err="1"/>
              <a:t>Table</a:t>
            </a:r>
            <a:r>
              <a:rPr lang="pl-PL" dirty="0"/>
              <a:t> </a:t>
            </a:r>
            <a:r>
              <a:rPr lang="pl-PL" dirty="0" smtClean="0"/>
              <a:t>Storage</a:t>
            </a:r>
          </a:p>
          <a:p>
            <a:pPr lvl="1"/>
            <a:r>
              <a:rPr lang="pl-PL" dirty="0" err="1" smtClean="0"/>
              <a:t>Azure</a:t>
            </a:r>
            <a:r>
              <a:rPr lang="pl-PL" dirty="0" smtClean="0"/>
              <a:t> </a:t>
            </a:r>
            <a:r>
              <a:rPr lang="pl-PL" dirty="0" err="1"/>
              <a:t>Blob</a:t>
            </a:r>
            <a:r>
              <a:rPr lang="pl-PL" dirty="0"/>
              <a:t> </a:t>
            </a:r>
            <a:r>
              <a:rPr lang="pl-PL" dirty="0" smtClean="0"/>
              <a:t>Storage</a:t>
            </a:r>
          </a:p>
          <a:p>
            <a:pPr lvl="1"/>
            <a:r>
              <a:rPr lang="pl-PL" dirty="0" err="1" smtClean="0"/>
              <a:t>Azure</a:t>
            </a:r>
            <a:r>
              <a:rPr lang="pl-PL" dirty="0" smtClean="0"/>
              <a:t> </a:t>
            </a:r>
            <a:r>
              <a:rPr lang="pl-PL" dirty="0"/>
              <a:t>HDInsight (HDFS)</a:t>
            </a:r>
          </a:p>
          <a:p>
            <a:r>
              <a:rPr lang="pl-PL" dirty="0" smtClean="0"/>
              <a:t>Desktop BI</a:t>
            </a:r>
          </a:p>
          <a:p>
            <a:pPr lvl="1"/>
            <a:r>
              <a:rPr lang="pl-PL" dirty="0" err="1" smtClean="0"/>
              <a:t>Azure</a:t>
            </a:r>
            <a:r>
              <a:rPr lang="pl-PL" dirty="0" smtClean="0"/>
              <a:t> </a:t>
            </a:r>
            <a:r>
              <a:rPr lang="pl-PL" dirty="0"/>
              <a:t>HDInsight </a:t>
            </a:r>
            <a:r>
              <a:rPr lang="pl-PL" dirty="0" smtClean="0"/>
              <a:t>(Spark)</a:t>
            </a:r>
          </a:p>
          <a:p>
            <a:pPr lvl="1"/>
            <a:r>
              <a:rPr lang="pl-PL" dirty="0" smtClean="0"/>
              <a:t>HDInsight Interactive Query</a:t>
            </a:r>
          </a:p>
          <a:p>
            <a:pPr lvl="1"/>
            <a:r>
              <a:rPr lang="pl-PL" dirty="0" err="1"/>
              <a:t>Azure</a:t>
            </a:r>
            <a:r>
              <a:rPr lang="pl-PL" dirty="0"/>
              <a:t> Data Lake </a:t>
            </a:r>
            <a:r>
              <a:rPr lang="pl-PL" dirty="0" err="1" smtClean="0"/>
              <a:t>Store</a:t>
            </a:r>
            <a:endParaRPr lang="pl-PL" dirty="0"/>
          </a:p>
          <a:p>
            <a:pPr lvl="1"/>
            <a:endParaRPr lang="pl-PL" dirty="0" smtClean="0"/>
          </a:p>
          <a:p>
            <a:pPr lvl="1"/>
            <a:endParaRPr lang="pl-PL" dirty="0"/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138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Summary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35835"/>
          </a:xfrm>
        </p:spPr>
        <p:txBody>
          <a:bodyPr/>
          <a:lstStyle/>
          <a:p>
            <a:r>
              <a:rPr lang="en-US" dirty="0" smtClean="0"/>
              <a:t>There are substantial differences between </a:t>
            </a:r>
            <a:r>
              <a:rPr lang="en-US" dirty="0" err="1" smtClean="0"/>
              <a:t>onprem</a:t>
            </a:r>
            <a:r>
              <a:rPr lang="en-US" dirty="0" smtClean="0"/>
              <a:t> &amp; cloud implementation of Hadoop</a:t>
            </a:r>
            <a:endParaRPr lang="pl-PL" dirty="0" smtClean="0"/>
          </a:p>
          <a:p>
            <a:r>
              <a:rPr lang="pl-PL" dirty="0" smtClean="0"/>
              <a:t>Excel and Power BI Desktop </a:t>
            </a:r>
            <a:r>
              <a:rPr lang="en-US" dirty="0" smtClean="0"/>
              <a:t>differ</a:t>
            </a:r>
            <a:r>
              <a:rPr lang="pl-PL" dirty="0" smtClean="0"/>
              <a:t> in </a:t>
            </a:r>
            <a:r>
              <a:rPr lang="en-US" dirty="0" smtClean="0"/>
              <a:t>terms</a:t>
            </a:r>
            <a:r>
              <a:rPr lang="pl-PL" dirty="0" smtClean="0"/>
              <a:t> of </a:t>
            </a:r>
            <a:r>
              <a:rPr lang="en-US" dirty="0" smtClean="0"/>
              <a:t>supported</a:t>
            </a:r>
            <a:r>
              <a:rPr lang="pl-PL" dirty="0" smtClean="0"/>
              <a:t> </a:t>
            </a:r>
            <a:r>
              <a:rPr lang="en-US" dirty="0" smtClean="0"/>
              <a:t>connectors</a:t>
            </a:r>
          </a:p>
          <a:p>
            <a:r>
              <a:rPr lang="en-US" dirty="0" smtClean="0"/>
              <a:t>Account storage is not only a storage – it is also provide computation layer</a:t>
            </a:r>
            <a:endParaRPr lang="pl-PL" dirty="0" smtClean="0"/>
          </a:p>
          <a:p>
            <a:r>
              <a:rPr lang="pl-PL" dirty="0" smtClean="0"/>
              <a:t>Power Query </a:t>
            </a:r>
            <a:r>
              <a:rPr lang="en-US" dirty="0" smtClean="0"/>
              <a:t>is</a:t>
            </a:r>
            <a:r>
              <a:rPr lang="pl-PL" dirty="0" smtClean="0"/>
              <a:t> not </a:t>
            </a:r>
            <a:r>
              <a:rPr lang="en-US" dirty="0" smtClean="0"/>
              <a:t>able</a:t>
            </a:r>
            <a:r>
              <a:rPr lang="pl-PL" dirty="0" smtClean="0"/>
              <a:t> to </a:t>
            </a:r>
            <a:r>
              <a:rPr lang="en-US" dirty="0" smtClean="0"/>
              <a:t>digest</a:t>
            </a:r>
            <a:r>
              <a:rPr lang="pl-PL" dirty="0" smtClean="0"/>
              <a:t> </a:t>
            </a:r>
            <a:r>
              <a:rPr lang="en-US" dirty="0" smtClean="0"/>
              <a:t>Hadoop</a:t>
            </a:r>
            <a:r>
              <a:rPr lang="pl-PL" dirty="0" smtClean="0"/>
              <a:t> file </a:t>
            </a:r>
            <a:r>
              <a:rPr lang="en-US" dirty="0" smtClean="0"/>
              <a:t>formats</a:t>
            </a:r>
            <a:r>
              <a:rPr lang="pl-PL" dirty="0" smtClean="0"/>
              <a:t> </a:t>
            </a:r>
            <a:r>
              <a:rPr lang="en-US" dirty="0" smtClean="0"/>
              <a:t>directly</a:t>
            </a:r>
          </a:p>
          <a:p>
            <a:r>
              <a:rPr lang="pl-PL" dirty="0" err="1" smtClean="0"/>
              <a:t>Azure</a:t>
            </a:r>
            <a:r>
              <a:rPr lang="pl-PL" dirty="0" smtClean="0"/>
              <a:t> </a:t>
            </a:r>
            <a:r>
              <a:rPr lang="pl-PL" dirty="0" err="1"/>
              <a:t>Blob</a:t>
            </a:r>
            <a:r>
              <a:rPr lang="pl-PL" dirty="0"/>
              <a:t> </a:t>
            </a:r>
            <a:r>
              <a:rPr lang="pl-PL" dirty="0" smtClean="0"/>
              <a:t>Storage </a:t>
            </a:r>
            <a:r>
              <a:rPr lang="pl-PL" dirty="0"/>
              <a:t>vs </a:t>
            </a:r>
            <a:r>
              <a:rPr lang="pl-PL" dirty="0" err="1"/>
              <a:t>Azure</a:t>
            </a:r>
            <a:r>
              <a:rPr lang="pl-PL" dirty="0"/>
              <a:t> HDInsight (HDFS</a:t>
            </a:r>
            <a:r>
              <a:rPr lang="pl-PL" dirty="0" smtClean="0"/>
              <a:t>) –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real </a:t>
            </a:r>
            <a:r>
              <a:rPr lang="en-US" dirty="0" smtClean="0"/>
              <a:t>difference</a:t>
            </a:r>
            <a:r>
              <a:rPr lang="pl-PL" dirty="0" smtClean="0"/>
              <a:t>?</a:t>
            </a:r>
          </a:p>
          <a:p>
            <a:r>
              <a:rPr lang="pl-PL" dirty="0" err="1"/>
              <a:t>Azure</a:t>
            </a:r>
            <a:r>
              <a:rPr lang="pl-PL" dirty="0"/>
              <a:t> HDInsight (Spark</a:t>
            </a:r>
            <a:r>
              <a:rPr lang="pl-PL" dirty="0" smtClean="0"/>
              <a:t>) </a:t>
            </a:r>
            <a:r>
              <a:rPr lang="pl-PL" dirty="0" err="1" smtClean="0"/>
              <a:t>get</a:t>
            </a:r>
            <a:r>
              <a:rPr lang="pl-PL" dirty="0" smtClean="0"/>
              <a:t> data from </a:t>
            </a:r>
            <a:r>
              <a:rPr lang="pl-PL" dirty="0" err="1" smtClean="0"/>
              <a:t>Hive</a:t>
            </a:r>
            <a:r>
              <a:rPr lang="pl-PL" dirty="0" smtClean="0"/>
              <a:t> </a:t>
            </a:r>
            <a:r>
              <a:rPr lang="pl-PL" dirty="0" err="1" smtClean="0"/>
              <a:t>tables</a:t>
            </a:r>
            <a:endParaRPr lang="pl-PL" dirty="0"/>
          </a:p>
          <a:p>
            <a:r>
              <a:rPr lang="pl-PL" dirty="0"/>
              <a:t>HDInsight Interactive </a:t>
            </a:r>
            <a:r>
              <a:rPr lang="pl-PL" dirty="0" smtClean="0"/>
              <a:t>Query </a:t>
            </a:r>
            <a:r>
              <a:rPr lang="pl-PL" dirty="0" err="1"/>
              <a:t>get</a:t>
            </a:r>
            <a:r>
              <a:rPr lang="pl-PL" dirty="0"/>
              <a:t> data from </a:t>
            </a:r>
            <a:r>
              <a:rPr lang="pl-PL" dirty="0" err="1"/>
              <a:t>Hive</a:t>
            </a:r>
            <a:r>
              <a:rPr lang="pl-PL" dirty="0"/>
              <a:t> </a:t>
            </a:r>
            <a:r>
              <a:rPr lang="pl-PL" dirty="0" err="1" smtClean="0"/>
              <a:t>tables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Spark</a:t>
            </a:r>
          </a:p>
          <a:p>
            <a:r>
              <a:rPr lang="pl-PL" dirty="0" err="1"/>
              <a:t>Azure</a:t>
            </a:r>
            <a:r>
              <a:rPr lang="pl-PL" dirty="0"/>
              <a:t> Data Lake </a:t>
            </a:r>
            <a:r>
              <a:rPr lang="pl-PL" dirty="0" err="1" smtClean="0"/>
              <a:t>Store</a:t>
            </a:r>
            <a:r>
              <a:rPr lang="pl-PL" dirty="0" smtClean="0"/>
              <a:t> – </a:t>
            </a:r>
            <a:r>
              <a:rPr lang="pl-PL" dirty="0" err="1" smtClean="0"/>
              <a:t>work</a:t>
            </a:r>
            <a:r>
              <a:rPr lang="pl-PL" dirty="0" smtClean="0"/>
              <a:t> </a:t>
            </a:r>
            <a:r>
              <a:rPr lang="pl-PL" dirty="0" err="1" smtClean="0"/>
              <a:t>looks</a:t>
            </a:r>
            <a:r>
              <a:rPr lang="pl-PL" dirty="0" smtClean="0"/>
              <a:t> </a:t>
            </a:r>
            <a:r>
              <a:rPr lang="pl-PL" dirty="0" err="1" smtClean="0"/>
              <a:t>pretty</a:t>
            </a:r>
            <a:r>
              <a:rPr lang="pl-PL" dirty="0" smtClean="0"/>
              <a:t> much the same as with AAS - </a:t>
            </a:r>
            <a:r>
              <a:rPr lang="pl-PL" dirty="0" err="1" smtClean="0"/>
              <a:t>BLOBs</a:t>
            </a:r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38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Thank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! </a:t>
            </a:r>
            <a:r>
              <a:rPr lang="pl-PL" dirty="0" smtClean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99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Agenda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 smtClean="0"/>
              <a:t>Theory</a:t>
            </a:r>
            <a:endParaRPr lang="pl-PL" dirty="0" smtClean="0"/>
          </a:p>
          <a:p>
            <a:pPr lvl="1"/>
            <a:r>
              <a:rPr lang="en-US" dirty="0"/>
              <a:t>What is Hadoop in Big Data world</a:t>
            </a:r>
          </a:p>
          <a:p>
            <a:pPr lvl="1"/>
            <a:r>
              <a:rPr lang="en-US" dirty="0"/>
              <a:t>Hadoop versions</a:t>
            </a:r>
          </a:p>
          <a:p>
            <a:pPr lvl="1"/>
            <a:r>
              <a:rPr lang="en-US" dirty="0"/>
              <a:t>HDInsight as a cloud implementation of Hortonworks Hadoop</a:t>
            </a:r>
          </a:p>
          <a:p>
            <a:pPr lvl="1"/>
            <a:r>
              <a:rPr lang="en-US" dirty="0" err="1"/>
              <a:t>Hdinsight</a:t>
            </a:r>
            <a:r>
              <a:rPr lang="en-US" dirty="0"/>
              <a:t> storage</a:t>
            </a:r>
            <a:endParaRPr lang="pl-PL" dirty="0"/>
          </a:p>
          <a:p>
            <a:pPr lvl="1"/>
            <a:r>
              <a:rPr lang="pl-PL" dirty="0" err="1"/>
              <a:t>Hadoop</a:t>
            </a:r>
            <a:r>
              <a:rPr lang="pl-PL" dirty="0"/>
              <a:t> file </a:t>
            </a:r>
            <a:r>
              <a:rPr lang="pl-PL" dirty="0" err="1"/>
              <a:t>formats</a:t>
            </a:r>
            <a:endParaRPr lang="en-US" dirty="0"/>
          </a:p>
          <a:p>
            <a:pPr lvl="1"/>
            <a:r>
              <a:rPr lang="en-US" dirty="0"/>
              <a:t>Available </a:t>
            </a:r>
            <a:r>
              <a:rPr lang="en-US" dirty="0" smtClean="0"/>
              <a:t>connectors</a:t>
            </a:r>
            <a:endParaRPr lang="pl-PL" dirty="0" smtClean="0"/>
          </a:p>
          <a:p>
            <a:r>
              <a:rPr lang="en-US" dirty="0" smtClean="0"/>
              <a:t>Practice</a:t>
            </a:r>
          </a:p>
          <a:p>
            <a:pPr lvl="1"/>
            <a:r>
              <a:rPr lang="en-US" dirty="0" smtClean="0"/>
              <a:t>Connecting</a:t>
            </a:r>
            <a:r>
              <a:rPr lang="pl-PL" dirty="0" smtClean="0"/>
              <a:t> </a:t>
            </a:r>
            <a:r>
              <a:rPr lang="pl-PL" dirty="0" smtClean="0"/>
              <a:t>to HDInsight with Excel Power Query</a:t>
            </a:r>
          </a:p>
          <a:p>
            <a:pPr lvl="1"/>
            <a:r>
              <a:rPr lang="pl-PL" dirty="0" err="1" smtClean="0"/>
              <a:t>Connecting</a:t>
            </a:r>
            <a:r>
              <a:rPr lang="pl-PL" dirty="0" smtClean="0"/>
              <a:t> to HDInsight with Desktop BI</a:t>
            </a:r>
          </a:p>
          <a:p>
            <a:endParaRPr lang="pl-PL" dirty="0"/>
          </a:p>
          <a:p>
            <a:endParaRPr lang="en-US" dirty="0" smtClean="0"/>
          </a:p>
          <a:p>
            <a:pPr lvl="1"/>
            <a:endParaRPr lang="pl-PL" dirty="0"/>
          </a:p>
          <a:p>
            <a:pPr marL="457200" lvl="1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539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HADOOP 1.0 VS HADOOP </a:t>
            </a:r>
            <a:r>
              <a:rPr lang="nl-NL" dirty="0" smtClean="0"/>
              <a:t>2.O</a:t>
            </a:r>
            <a:endParaRPr lang="pl-PL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065" y="1712766"/>
            <a:ext cx="8150564" cy="37921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58065" y="5504871"/>
            <a:ext cx="314701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800" dirty="0" smtClean="0"/>
              <a:t>Source: https</a:t>
            </a:r>
            <a:r>
              <a:rPr lang="pl-PL" sz="800" dirty="0"/>
              <a:t>://hortonworks.com/blog/apache-hadoop-2-is-ga/</a:t>
            </a:r>
          </a:p>
        </p:txBody>
      </p:sp>
    </p:spTree>
    <p:extLst>
      <p:ext uri="{BB962C8B-B14F-4D97-AF65-F5344CB8AC3E}">
        <p14:creationId xmlns:p14="http://schemas.microsoft.com/office/powerpoint/2010/main" val="181673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HADOOP 1.0 </a:t>
            </a:r>
            <a:r>
              <a:rPr lang="pl-PL" dirty="0"/>
              <a:t>&amp;</a:t>
            </a:r>
            <a:r>
              <a:rPr lang="nl-NL" dirty="0" smtClean="0"/>
              <a:t> </a:t>
            </a:r>
            <a:r>
              <a:rPr lang="nl-NL" dirty="0"/>
              <a:t>HADOOP </a:t>
            </a:r>
            <a:r>
              <a:rPr lang="nl-NL" dirty="0" smtClean="0"/>
              <a:t>2.O</a:t>
            </a:r>
            <a:r>
              <a:rPr lang="pl-PL" dirty="0" smtClean="0"/>
              <a:t> Storage</a:t>
            </a:r>
            <a:endParaRPr lang="pl-PL" dirty="0"/>
          </a:p>
        </p:txBody>
      </p:sp>
      <p:sp>
        <p:nvSpPr>
          <p:cNvPr id="4" name="Rectangle 3"/>
          <p:cNvSpPr/>
          <p:nvPr/>
        </p:nvSpPr>
        <p:spPr>
          <a:xfrm>
            <a:off x="677334" y="4953637"/>
            <a:ext cx="263565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800" dirty="0"/>
              <a:t>https://hub.packtpub.com/hadoop-and-mapreduce/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720911"/>
            <a:ext cx="5988401" cy="33404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4058" y="2330567"/>
            <a:ext cx="2407065" cy="212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5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Azure</a:t>
            </a:r>
            <a:r>
              <a:rPr lang="pl-PL" dirty="0" smtClean="0"/>
              <a:t> HDInsight (PAAS)</a:t>
            </a:r>
            <a:endParaRPr lang="pl-PL" dirty="0"/>
          </a:p>
        </p:txBody>
      </p:sp>
      <p:grpSp>
        <p:nvGrpSpPr>
          <p:cNvPr id="16" name="Group 15"/>
          <p:cNvGrpSpPr/>
          <p:nvPr/>
        </p:nvGrpSpPr>
        <p:grpSpPr>
          <a:xfrm>
            <a:off x="3720737" y="1450452"/>
            <a:ext cx="3993142" cy="5116087"/>
            <a:chOff x="3018774" y="1431980"/>
            <a:chExt cx="3993142" cy="5116087"/>
          </a:xfrm>
        </p:grpSpPr>
        <p:grpSp>
          <p:nvGrpSpPr>
            <p:cNvPr id="14" name="Group 13"/>
            <p:cNvGrpSpPr/>
            <p:nvPr/>
          </p:nvGrpSpPr>
          <p:grpSpPr>
            <a:xfrm>
              <a:off x="3018774" y="1431980"/>
              <a:ext cx="3993142" cy="3121204"/>
              <a:chOff x="3018774" y="1431980"/>
              <a:chExt cx="3993142" cy="3121204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 rotWithShape="1">
              <a:blip r:embed="rId3"/>
              <a:srcRect l="40482"/>
              <a:stretch/>
            </p:blipFill>
            <p:spPr>
              <a:xfrm>
                <a:off x="3018774" y="1431980"/>
                <a:ext cx="3993142" cy="3121204"/>
              </a:xfrm>
              <a:prstGeom prst="rect">
                <a:avLst/>
              </a:prstGeom>
            </p:spPr>
          </p:pic>
          <p:cxnSp>
            <p:nvCxnSpPr>
              <p:cNvPr id="8" name="Straight Connector 7"/>
              <p:cNvCxnSpPr/>
              <p:nvPr/>
            </p:nvCxnSpPr>
            <p:spPr>
              <a:xfrm>
                <a:off x="3214255" y="3777502"/>
                <a:ext cx="3685308" cy="674254"/>
              </a:xfrm>
              <a:prstGeom prst="line">
                <a:avLst/>
              </a:prstGeom>
              <a:ln w="57150"/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3214255" y="3777502"/>
                <a:ext cx="3685308" cy="600534"/>
              </a:xfrm>
              <a:prstGeom prst="line">
                <a:avLst/>
              </a:prstGeom>
              <a:ln w="57150"/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</p:cxnSp>
        </p:grpSp>
        <p:sp>
          <p:nvSpPr>
            <p:cNvPr id="11" name="Up-Down Arrow 10"/>
            <p:cNvSpPr/>
            <p:nvPr/>
          </p:nvSpPr>
          <p:spPr>
            <a:xfrm>
              <a:off x="4807527" y="4553184"/>
              <a:ext cx="498764" cy="646545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142" t="71973" r="28369" b="1950"/>
            <a:stretch/>
          </p:blipFill>
          <p:spPr>
            <a:xfrm>
              <a:off x="3865418" y="5301157"/>
              <a:ext cx="2382982" cy="1246910"/>
            </a:xfrm>
            <a:prstGeom prst="rect">
              <a:avLst/>
            </a:prstGeom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3993" y="1930400"/>
            <a:ext cx="1709123" cy="898668"/>
          </a:xfrm>
          <a:prstGeom prst="rect">
            <a:avLst/>
          </a:prstGeom>
        </p:spPr>
      </p:pic>
      <p:sp>
        <p:nvSpPr>
          <p:cNvPr id="18" name="Up-Down Arrow 17"/>
          <p:cNvSpPr/>
          <p:nvPr/>
        </p:nvSpPr>
        <p:spPr>
          <a:xfrm rot="5400000">
            <a:off x="3148082" y="2697362"/>
            <a:ext cx="498764" cy="64654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2611" y="3151891"/>
            <a:ext cx="2053165" cy="153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62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HDInsight </a:t>
            </a:r>
            <a:r>
              <a:rPr lang="pl-PL" dirty="0" err="1"/>
              <a:t>cluster</a:t>
            </a:r>
            <a:r>
              <a:rPr lang="pl-PL" dirty="0"/>
              <a:t> </a:t>
            </a:r>
            <a:r>
              <a:rPr lang="pl-PL" dirty="0" err="1"/>
              <a:t>types</a:t>
            </a:r>
            <a:endParaRPr lang="pl-PL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30400"/>
            <a:ext cx="7583663" cy="39080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66475" y="5838404"/>
            <a:ext cx="468589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800" dirty="0" smtClean="0"/>
              <a:t>Source: https</a:t>
            </a:r>
            <a:r>
              <a:rPr lang="pl-PL" sz="800" dirty="0"/>
              <a:t>://docs.microsoft.com/en-us/azure/hdinsight/hadoop/apache-hadoop-introduction</a:t>
            </a:r>
          </a:p>
        </p:txBody>
      </p:sp>
    </p:spTree>
    <p:extLst>
      <p:ext uri="{BB962C8B-B14F-4D97-AF65-F5344CB8AC3E}">
        <p14:creationId xmlns:p14="http://schemas.microsoft.com/office/powerpoint/2010/main" val="238181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</a:t>
            </a:r>
            <a:r>
              <a:rPr lang="en-US" dirty="0" smtClean="0"/>
              <a:t>ADLS </a:t>
            </a:r>
            <a:r>
              <a:rPr lang="en-US" dirty="0"/>
              <a:t>and </a:t>
            </a:r>
            <a:r>
              <a:rPr lang="en-US" dirty="0" smtClean="0"/>
              <a:t>ABS</a:t>
            </a:r>
            <a:endParaRPr lang="pl-PL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404563"/>
            <a:ext cx="7487611" cy="46590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7334" y="5852825"/>
            <a:ext cx="540885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800" dirty="0" smtClean="0"/>
              <a:t>Source: https</a:t>
            </a:r>
            <a:r>
              <a:rPr lang="pl-PL" sz="800" dirty="0"/>
              <a:t>://docs.microsoft.com/en-us/azure/data-lake-store/data-lake-store-comparison-with-blob-storage</a:t>
            </a:r>
          </a:p>
        </p:txBody>
      </p:sp>
    </p:spTree>
    <p:extLst>
      <p:ext uri="{BB962C8B-B14F-4D97-AF65-F5344CB8AC3E}">
        <p14:creationId xmlns:p14="http://schemas.microsoft.com/office/powerpoint/2010/main" val="301225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       </a:t>
            </a:r>
            <a:r>
              <a:rPr lang="pl-PL" dirty="0" err="1" smtClean="0"/>
              <a:t>Azure</a:t>
            </a:r>
            <a:r>
              <a:rPr lang="pl-PL" dirty="0" smtClean="0"/>
              <a:t> </a:t>
            </a:r>
            <a:r>
              <a:rPr lang="pl-PL" dirty="0" err="1" smtClean="0"/>
              <a:t>Account</a:t>
            </a:r>
            <a:r>
              <a:rPr lang="pl-PL" dirty="0" smtClean="0"/>
              <a:t> Storage</a:t>
            </a:r>
            <a:endParaRPr lang="pl-PL" dirty="0"/>
          </a:p>
        </p:txBody>
      </p:sp>
      <p:sp>
        <p:nvSpPr>
          <p:cNvPr id="3" name="Down Arrow 2"/>
          <p:cNvSpPr/>
          <p:nvPr/>
        </p:nvSpPr>
        <p:spPr>
          <a:xfrm rot="1637243">
            <a:off x="3168072" y="1973418"/>
            <a:ext cx="517237" cy="1357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Down Arrow 3"/>
          <p:cNvSpPr/>
          <p:nvPr/>
        </p:nvSpPr>
        <p:spPr>
          <a:xfrm rot="20106248">
            <a:off x="5397056" y="1970651"/>
            <a:ext cx="517237" cy="1357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extBox 4"/>
          <p:cNvSpPr txBox="1"/>
          <p:nvPr/>
        </p:nvSpPr>
        <p:spPr>
          <a:xfrm>
            <a:off x="2281381" y="3374182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BLOB Storage</a:t>
            </a:r>
            <a:endParaRPr lang="pl-PL" dirty="0"/>
          </a:p>
        </p:txBody>
      </p:sp>
      <p:sp>
        <p:nvSpPr>
          <p:cNvPr id="7" name="TextBox 6"/>
          <p:cNvSpPr txBox="1"/>
          <p:nvPr/>
        </p:nvSpPr>
        <p:spPr>
          <a:xfrm>
            <a:off x="4873248" y="3374182"/>
            <a:ext cx="185339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General Storage</a:t>
            </a: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92D050"/>
                </a:solidFill>
              </a:rPr>
              <a:t>BLOB Storage</a:t>
            </a:r>
          </a:p>
          <a:p>
            <a:pPr marL="285750" indent="-285750">
              <a:buFontTx/>
              <a:buChar char="-"/>
            </a:pPr>
            <a:r>
              <a:rPr lang="pl-PL" dirty="0" err="1" smtClean="0">
                <a:solidFill>
                  <a:srgbClr val="92D050"/>
                </a:solidFill>
              </a:rPr>
              <a:t>Tables</a:t>
            </a:r>
            <a:endParaRPr lang="pl-PL" dirty="0" smtClean="0">
              <a:solidFill>
                <a:srgbClr val="92D050"/>
              </a:solidFill>
            </a:endParaRPr>
          </a:p>
          <a:p>
            <a:pPr marL="285750" indent="-285750">
              <a:buFontTx/>
              <a:buChar char="-"/>
            </a:pPr>
            <a:r>
              <a:rPr lang="pl-PL" dirty="0" err="1" smtClean="0"/>
              <a:t>Queues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 smtClean="0"/>
              <a:t>SMB 3.0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401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Hadoop File Formats: It's not just CSV anymore</a:t>
            </a:r>
            <a:endParaRPr lang="pl-PL" dirty="0"/>
          </a:p>
        </p:txBody>
      </p:sp>
      <p:sp>
        <p:nvSpPr>
          <p:cNvPr id="3" name="TextBox 2"/>
          <p:cNvSpPr txBox="1"/>
          <p:nvPr/>
        </p:nvSpPr>
        <p:spPr>
          <a:xfrm>
            <a:off x="3370360" y="2641599"/>
            <a:ext cx="27625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l-PL" dirty="0" err="1" smtClean="0">
                <a:solidFill>
                  <a:srgbClr val="92D050"/>
                </a:solidFill>
              </a:rPr>
              <a:t>Text</a:t>
            </a:r>
            <a:r>
              <a:rPr lang="pl-PL" dirty="0" smtClean="0">
                <a:solidFill>
                  <a:srgbClr val="92D050"/>
                </a:solidFill>
              </a:rPr>
              <a:t>/CSV </a:t>
            </a:r>
            <a:r>
              <a:rPr lang="pl-PL" dirty="0" err="1" smtClean="0">
                <a:solidFill>
                  <a:srgbClr val="92D050"/>
                </a:solidFill>
              </a:rPr>
              <a:t>Files</a:t>
            </a:r>
            <a:endParaRPr lang="pl-PL" dirty="0" smtClean="0">
              <a:solidFill>
                <a:srgbClr val="92D050"/>
              </a:solidFill>
            </a:endParaRP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92D050"/>
                </a:solidFill>
              </a:rPr>
              <a:t>JSON </a:t>
            </a:r>
            <a:r>
              <a:rPr lang="pl-PL" dirty="0" err="1" smtClean="0">
                <a:solidFill>
                  <a:srgbClr val="92D050"/>
                </a:solidFill>
              </a:rPr>
              <a:t>Records</a:t>
            </a:r>
            <a:endParaRPr lang="pl-PL" dirty="0" smtClean="0">
              <a:solidFill>
                <a:srgbClr val="92D050"/>
              </a:solidFill>
            </a:endParaRPr>
          </a:p>
          <a:p>
            <a:pPr marL="285750" indent="-285750">
              <a:buFontTx/>
              <a:buChar char="-"/>
            </a:pPr>
            <a:r>
              <a:rPr lang="pl-PL" dirty="0" err="1"/>
              <a:t>Avro</a:t>
            </a:r>
            <a:r>
              <a:rPr lang="pl-PL" dirty="0"/>
              <a:t> </a:t>
            </a:r>
            <a:r>
              <a:rPr lang="pl-PL" dirty="0" err="1" smtClean="0"/>
              <a:t>Files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 err="1"/>
              <a:t>Sequence</a:t>
            </a:r>
            <a:r>
              <a:rPr lang="pl-PL" dirty="0"/>
              <a:t> </a:t>
            </a:r>
            <a:r>
              <a:rPr lang="pl-PL" dirty="0" err="1" smtClean="0"/>
              <a:t>Files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/>
              <a:t>RC </a:t>
            </a:r>
            <a:r>
              <a:rPr lang="pl-PL" dirty="0" err="1" smtClean="0"/>
              <a:t>Files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/>
              <a:t>ORC </a:t>
            </a:r>
            <a:r>
              <a:rPr lang="pl-PL" dirty="0" err="1" smtClean="0"/>
              <a:t>Files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 err="1"/>
              <a:t>Parquet</a:t>
            </a:r>
            <a:r>
              <a:rPr lang="pl-PL" dirty="0"/>
              <a:t> </a:t>
            </a:r>
            <a:r>
              <a:rPr lang="pl-PL" dirty="0" err="1"/>
              <a:t>Files</a:t>
            </a:r>
            <a:endParaRPr lang="pl-PL" dirty="0"/>
          </a:p>
        </p:txBody>
      </p:sp>
      <p:sp>
        <p:nvSpPr>
          <p:cNvPr id="6" name="Rectangle 5"/>
          <p:cNvSpPr/>
          <p:nvPr/>
        </p:nvSpPr>
        <p:spPr>
          <a:xfrm>
            <a:off x="677334" y="4953637"/>
            <a:ext cx="696216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800" dirty="0" smtClean="0"/>
              <a:t>Source: https</a:t>
            </a:r>
            <a:r>
              <a:rPr lang="pl-PL" sz="800" dirty="0"/>
              <a:t>://community.hds.com/community/products-and-solutions/pentaho/blog/2017/11/07/hadoop-file-formats-its-not-just-csv-anymore</a:t>
            </a:r>
          </a:p>
        </p:txBody>
      </p:sp>
    </p:spTree>
    <p:extLst>
      <p:ext uri="{BB962C8B-B14F-4D97-AF65-F5344CB8AC3E}">
        <p14:creationId xmlns:p14="http://schemas.microsoft.com/office/powerpoint/2010/main" val="192165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282</Words>
  <Application>Microsoft Office PowerPoint</Application>
  <PresentationFormat>Widescreen</PresentationFormat>
  <Paragraphs>71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Wingdings 3</vt:lpstr>
      <vt:lpstr>Facet</vt:lpstr>
      <vt:lpstr>HDInsight &amp; Power BI</vt:lpstr>
      <vt:lpstr>Agenda</vt:lpstr>
      <vt:lpstr>HADOOP 1.0 VS HADOOP 2.O</vt:lpstr>
      <vt:lpstr>HADOOP 1.0 &amp; HADOOP 2.O Storage</vt:lpstr>
      <vt:lpstr>Azure HDInsight (PAAS)</vt:lpstr>
      <vt:lpstr>HDInsight cluster types</vt:lpstr>
      <vt:lpstr>Comparing ADLS and ABS</vt:lpstr>
      <vt:lpstr>           Azure Account Storage</vt:lpstr>
      <vt:lpstr>Hadoop File Formats: It's not just CSV anymore</vt:lpstr>
      <vt:lpstr>What can you do with Excel and what with PowerBI?</vt:lpstr>
      <vt:lpstr>DEMO </vt:lpstr>
      <vt:lpstr>Summary</vt:lpstr>
      <vt:lpstr>Thank you! </vt:lpstr>
    </vt:vector>
  </TitlesOfParts>
  <Company>CGI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HDInsight &amp; Power BI</dc:title>
  <dc:creator>Golebiewski, Lukasz</dc:creator>
  <cp:lastModifiedBy>Golebiewski, Lukasz</cp:lastModifiedBy>
  <cp:revision>49</cp:revision>
  <dcterms:created xsi:type="dcterms:W3CDTF">2018-04-20T19:02:54Z</dcterms:created>
  <dcterms:modified xsi:type="dcterms:W3CDTF">2018-04-24T13:08:17Z</dcterms:modified>
</cp:coreProperties>
</file>